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3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1B59-41B5-A06A-BF6548C3B7E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1B59-41B5-A06A-BF6548C3B7E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1B59-41B5-A06A-BF6548C3B7E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1B59-41B5-A06A-BF6548C3B7E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1B59-41B5-A06A-BF6548C3B7E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1B59-41B5-A06A-BF6548C3B7EC}"/>
              </c:ext>
            </c:extLst>
          </c:dPt>
          <c:dLbls>
            <c:dLbl>
              <c:idx val="1"/>
              <c:layout>
                <c:manualLayout>
                  <c:x val="6.3694379672369711E-2"/>
                  <c:y val="4.187188735901561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B59-41B5-A06A-BF6548C3B7EC}"/>
                </c:ext>
              </c:extLst>
            </c:dLbl>
            <c:dLbl>
              <c:idx val="2"/>
              <c:layout>
                <c:manualLayout>
                  <c:x val="4.2986136511142872E-2"/>
                  <c:y val="6.526086677896586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B59-41B5-A06A-BF6548C3B7EC}"/>
                </c:ext>
              </c:extLst>
            </c:dLbl>
            <c:dLbl>
              <c:idx val="3"/>
              <c:layout>
                <c:manualLayout>
                  <c:x val="8.568862205537472E-4"/>
                  <c:y val="-2.888874139446316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B59-41B5-A06A-BF6548C3B7EC}"/>
                </c:ext>
              </c:extLst>
            </c:dLbl>
            <c:dLbl>
              <c:idx val="4"/>
              <c:layout>
                <c:manualLayout>
                  <c:x val="3.8972149953748814E-2"/>
                  <c:y val="-3.829120587373663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B59-41B5-A06A-BF6548C3B7EC}"/>
                </c:ext>
              </c:extLst>
            </c:dLbl>
            <c:dLbl>
              <c:idx val="5"/>
              <c:layout>
                <c:manualLayout>
                  <c:x val="7.9198527158623008E-2"/>
                  <c:y val="-9.7615625457741322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B59-41B5-A06A-BF6548C3B7EC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Налог на доходы физических лиц</c:v>
                </c:pt>
                <c:pt idx="1">
                  <c:v>Акцицы по подакцизным товарам</c:v>
                </c:pt>
                <c:pt idx="2">
                  <c:v>Налоги на совокупный доход</c:v>
                </c:pt>
                <c:pt idx="3">
                  <c:v>Земельный налог</c:v>
                </c:pt>
                <c:pt idx="4">
                  <c:v>Налог на имущество физических лиц</c:v>
                </c:pt>
                <c:pt idx="5">
                  <c:v>Государственнаяя пошлина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776745</c:v>
                </c:pt>
                <c:pt idx="1">
                  <c:v>47416</c:v>
                </c:pt>
                <c:pt idx="2">
                  <c:v>79825</c:v>
                </c:pt>
                <c:pt idx="3">
                  <c:v>11825</c:v>
                </c:pt>
                <c:pt idx="4">
                  <c:v>14692</c:v>
                </c:pt>
                <c:pt idx="5">
                  <c:v>22028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B59-41B5-A06A-BF6548C3B7EC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E-1B59-41B5-A06A-BF6548C3B7E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0-1B59-41B5-A06A-BF6548C3B7E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2-1B59-41B5-A06A-BF6548C3B7E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4-1B59-41B5-A06A-BF6548C3B7E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6-1B59-41B5-A06A-BF6548C3B7E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8-1B59-41B5-A06A-BF6548C3B7EC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Налог на доходы физических лиц</c:v>
                </c:pt>
                <c:pt idx="1">
                  <c:v>Акцицы по подакцизным товарам</c:v>
                </c:pt>
                <c:pt idx="2">
                  <c:v>Налоги на совокупный доход</c:v>
                </c:pt>
                <c:pt idx="3">
                  <c:v>Земельный налог</c:v>
                </c:pt>
                <c:pt idx="4">
                  <c:v>Налог на имущество физических лиц</c:v>
                </c:pt>
                <c:pt idx="5">
                  <c:v>Государственнаяя пошлина</c:v>
                </c:pt>
              </c:strCache>
            </c:strRef>
          </c:cat>
          <c:val>
            <c:numRef>
              <c:f>Лист1!$C$2:$C$7</c:f>
              <c:numCache>
                <c:formatCode>0</c:formatCode>
                <c:ptCount val="6"/>
                <c:pt idx="0">
                  <c:v>81.545377525770817</c:v>
                </c:pt>
                <c:pt idx="1">
                  <c:v>4.9778957325273403</c:v>
                </c:pt>
                <c:pt idx="2">
                  <c:v>8.3803046829971937</c:v>
                </c:pt>
                <c:pt idx="3">
                  <c:v>1.2414294127960139</c:v>
                </c:pt>
                <c:pt idx="4">
                  <c:v>1.5424169922028785</c:v>
                </c:pt>
                <c:pt idx="5">
                  <c:v>2.3125756537057587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1B59-41B5-A06A-BF6548C3B7E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1B2-4514-450F-BC60-0EC681CD3481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524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1B2-4514-450F-BC60-0EC681CD3481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832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1B2-4514-450F-BC60-0EC681CD3481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236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1B2-4514-450F-BC60-0EC681CD3481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230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1B2-4514-450F-BC60-0EC681CD3481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65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1B2-4514-450F-BC60-0EC681CD3481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586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1B2-4514-450F-BC60-0EC681CD3481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01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1B2-4514-450F-BC60-0EC681CD3481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614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1B2-4514-450F-BC60-0EC681CD3481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202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1B2-4514-450F-BC60-0EC681CD3481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177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1B2-4514-450F-BC60-0EC681CD3481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24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4B1B2-4514-450F-BC60-0EC681CD3481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85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77041"/>
          </a:xfrm>
        </p:spPr>
        <p:txBody>
          <a:bodyPr>
            <a:noAutofit/>
          </a:bodyPr>
          <a:lstStyle/>
          <a:p>
            <a:pPr algn="r"/>
            <a:r>
              <a:rPr lang="ru-RU" sz="4800" dirty="0"/>
              <a:t>Структура налоговых доходов бюджета </a:t>
            </a:r>
            <a:r>
              <a:rPr lang="ru-RU" sz="3200" dirty="0"/>
              <a:t>на 01.0</a:t>
            </a:r>
            <a:r>
              <a:rPr lang="en-US" sz="3200"/>
              <a:t>4</a:t>
            </a:r>
            <a:r>
              <a:rPr lang="ru-RU" sz="3200"/>
              <a:t>.2025 </a:t>
            </a:r>
            <a:r>
              <a:rPr lang="ru-RU" sz="3200" dirty="0"/>
              <a:t>г.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1600953"/>
              </p:ext>
            </p:extLst>
          </p:nvPr>
        </p:nvGraphicFramePr>
        <p:xfrm>
          <a:off x="6495691" y="1897811"/>
          <a:ext cx="5224731" cy="436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896155"/>
              </p:ext>
            </p:extLst>
          </p:nvPr>
        </p:nvGraphicFramePr>
        <p:xfrm>
          <a:off x="836763" y="1897811"/>
          <a:ext cx="5063706" cy="43692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61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4183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u="none" strike="noStrike" dirty="0">
                          <a:effectLst/>
                        </a:rPr>
                        <a:t>Налоговые доходы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952530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18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Налог на доходы физических лиц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776745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418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Акцизы по подакцизным товарам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47416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18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Налоги на совокупный доход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79825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418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Земельный налог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11824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418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Налог на имущество физических лиц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14692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418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Государственнаяя пошлина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22028</a:t>
                      </a:r>
                    </a:p>
                    <a:p>
                      <a:pPr algn="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054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48</Words>
  <Application>Microsoft Office PowerPoint</Application>
  <PresentationFormat>Широкоэкранный</PresentationFormat>
  <Paragraphs>21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Структура налоговых доходов бюджета на 01.04.2025 г.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налоговых доходов бюджета</dc:title>
  <dc:creator>Vaulina-IV</dc:creator>
  <cp:lastModifiedBy>ArapovaOE</cp:lastModifiedBy>
  <cp:revision>9</cp:revision>
  <dcterms:created xsi:type="dcterms:W3CDTF">2024-09-13T04:34:23Z</dcterms:created>
  <dcterms:modified xsi:type="dcterms:W3CDTF">2025-04-11T04:09:14Z</dcterms:modified>
</cp:coreProperties>
</file>